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358" r:id="rId2"/>
    <p:sldId id="359" r:id="rId3"/>
    <p:sldId id="351" r:id="rId4"/>
    <p:sldId id="352" r:id="rId5"/>
    <p:sldId id="361" r:id="rId6"/>
    <p:sldId id="363" r:id="rId7"/>
    <p:sldId id="364" r:id="rId8"/>
    <p:sldId id="342" r:id="rId9"/>
    <p:sldId id="360" r:id="rId10"/>
    <p:sldId id="362" r:id="rId11"/>
    <p:sldId id="346" r:id="rId12"/>
    <p:sldId id="347" r:id="rId13"/>
    <p:sldId id="348" r:id="rId14"/>
    <p:sldId id="349" r:id="rId15"/>
    <p:sldId id="322" r:id="rId16"/>
    <p:sldId id="354" r:id="rId17"/>
  </p:sldIdLst>
  <p:sldSz cx="9144000" cy="6858000" type="screen4x3"/>
  <p:notesSz cx="6797675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1" autoAdjust="0"/>
  </p:normalViewPr>
  <p:slideViewPr>
    <p:cSldViewPr>
      <p:cViewPr>
        <p:scale>
          <a:sx n="81" d="100"/>
          <a:sy n="81" d="100"/>
        </p:scale>
        <p:origin x="-352" y="-2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25EE8-12C6-4539-B903-0899E2BF2393}" type="datetimeFigureOut">
              <a:rPr lang="zh-CN" altLang="en-US" smtClean="0"/>
              <a:t>2018/7/9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267DD-73E9-4016-B9D0-B534EA6E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2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754E0-F709-4042-9CAD-F02A60BC4D1E}" type="datetimeFigureOut">
              <a:rPr lang="zh-CN" altLang="en-US" smtClean="0"/>
              <a:pPr/>
              <a:t>2018/7/9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5F613-8C43-4EBF-A440-D18090F788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3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5F613-8C43-4EBF-A440-D18090F7884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2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793B399A-4502-4209-9937-FD4552950BFA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19E51-7345-42DD-A80B-6878ACB1CF05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D36D7-481A-4E2D-849D-C793404D555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53B952BA-9202-43FC-8B7C-3E7C2F85443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810D5A56-D06E-42C3-9C95-B53BBE01259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4D8181-7A8E-438C-A53E-F0517D6DE67C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13E8D-BF5D-4BAD-8F3D-59607746A95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12EFBC44-20D4-4282-98E3-6B8F9811292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027D34-D2AB-4927-91AE-7850FE7ADE9D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20693014-15D4-4433-9F75-672CE8C33AA7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51BF7A90-AA32-418C-A5AE-EFACE4A59C1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BFCC55F-15FE-4318-84FC-C138884EAF5E}" type="datetimeFigureOut">
              <a:rPr lang="zh-CN" altLang="en-US" smtClean="0"/>
              <a:pPr/>
              <a:t>2018/7/9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63F09A-7A23-4241-9F84-51A8FE136A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w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.png"/><Relationship Id="rId9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辛晓歌  吴利 </a:t>
            </a:r>
          </a:p>
        </p:txBody>
      </p:sp>
      <p:sp>
        <p:nvSpPr>
          <p:cNvPr id="4" name="标题 4"/>
          <p:cNvSpPr txBox="1">
            <a:spLocks/>
          </p:cNvSpPr>
          <p:nvPr/>
        </p:nvSpPr>
        <p:spPr bwMode="auto">
          <a:xfrm>
            <a:off x="179388" y="1985963"/>
            <a:ext cx="8275637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>课题</a:t>
            </a:r>
            <a:r>
              <a:rPr kumimoji="0" lang="en-US" altLang="zh-CN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>3 </a:t>
            </a:r>
            <a:r>
              <a:rPr kumimoji="0" lang="zh-CN" altLang="en-US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>无缝隙气候模式集合预测方法</a:t>
            </a:r>
            <a:r>
              <a:rPr kumimoji="0" lang="en-US" altLang="zh-CN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/>
            </a:r>
            <a:br>
              <a:rPr kumimoji="0" lang="en-US" altLang="zh-CN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</a:br>
            <a:r>
              <a:rPr kumimoji="0" lang="en-US" altLang="zh-CN" sz="4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/>
            </a:r>
            <a:br>
              <a:rPr kumimoji="0" lang="en-US" altLang="zh-CN" sz="4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</a:br>
            <a:r>
              <a:rPr kumimoji="0" lang="zh-CN" altLang="en-US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itchFamily="49" charset="-122"/>
                <a:cs typeface="+mj-cs"/>
              </a:rPr>
              <a:t>专题：多初值集合预测方法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467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2000-2014</a:t>
            </a:r>
            <a:r>
              <a:rPr lang="zh-CN" altLang="en-US" dirty="0" smtClean="0"/>
              <a:t>年夏季（</a:t>
            </a:r>
            <a:r>
              <a:rPr lang="en-US" altLang="zh-CN" dirty="0"/>
              <a:t>JJA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ACC</a:t>
            </a:r>
            <a:r>
              <a:rPr lang="zh-CN" altLang="en-US" dirty="0" smtClean="0"/>
              <a:t>技巧及差异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6" r="2444" b="19359"/>
          <a:stretch/>
        </p:blipFill>
        <p:spPr bwMode="auto">
          <a:xfrm>
            <a:off x="107504" y="620688"/>
            <a:ext cx="8499267" cy="630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5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848872" cy="34605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预测的</a:t>
            </a:r>
            <a:r>
              <a:rPr lang="en-US" altLang="zh-CN" b="1" dirty="0" smtClean="0">
                <a:solidFill>
                  <a:schemeClr val="tx1"/>
                </a:solidFill>
              </a:rPr>
              <a:t>5</a:t>
            </a:r>
            <a:r>
              <a:rPr lang="zh-CN" altLang="en-US" b="1" dirty="0" smtClean="0">
                <a:solidFill>
                  <a:schemeClr val="tx1"/>
                </a:solidFill>
              </a:rPr>
              <a:t>月区域平均降水年际变化（</a:t>
            </a:r>
            <a:r>
              <a:rPr lang="en-US" altLang="zh-CN" b="1" dirty="0">
                <a:solidFill>
                  <a:schemeClr val="tx1"/>
                </a:solidFill>
              </a:rPr>
              <a:t>2000-2014</a:t>
            </a:r>
            <a:r>
              <a:rPr lang="zh-CN" altLang="en-US" b="1" dirty="0">
                <a:solidFill>
                  <a:schemeClr val="tx1"/>
                </a:solidFill>
              </a:rPr>
              <a:t>年）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0" b="29121"/>
          <a:stretch/>
        </p:blipFill>
        <p:spPr bwMode="auto">
          <a:xfrm>
            <a:off x="179512" y="620688"/>
            <a:ext cx="799288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517232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</a:t>
            </a:r>
            <a:r>
              <a:rPr lang="zh-CN" altLang="en-US" b="1" dirty="0" smtClean="0">
                <a:solidFill>
                  <a:srgbClr val="FF0000"/>
                </a:solidFill>
              </a:rPr>
              <a:t>预测的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</a:rPr>
              <a:t>月北半球、亚洲北部、华北、西太平洋区域平均降水年际变化与观测更加吻合，相关技巧明显提高。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5241" b="29519"/>
          <a:stretch/>
        </p:blipFill>
        <p:spPr bwMode="auto">
          <a:xfrm>
            <a:off x="377171" y="764704"/>
            <a:ext cx="792088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7584" y="5589240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</a:t>
            </a:r>
            <a:r>
              <a:rPr lang="zh-CN" altLang="en-US" b="1" dirty="0" smtClean="0">
                <a:solidFill>
                  <a:srgbClr val="FF0000"/>
                </a:solidFill>
              </a:rPr>
              <a:t>预测的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</a:rPr>
              <a:t>月北半球、亚洲南部、华北、西太平洋区域平均地表气温年际变化与观测更加吻合，相关技巧明显提高。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848872" cy="34605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预测的</a:t>
            </a:r>
            <a:r>
              <a:rPr lang="en-US" altLang="zh-CN" b="1" dirty="0" smtClean="0">
                <a:solidFill>
                  <a:schemeClr val="tx1"/>
                </a:solidFill>
              </a:rPr>
              <a:t>5</a:t>
            </a:r>
            <a:r>
              <a:rPr lang="zh-CN" altLang="en-US" b="1" dirty="0" smtClean="0">
                <a:solidFill>
                  <a:schemeClr val="tx1"/>
                </a:solidFill>
              </a:rPr>
              <a:t>月区域平均气温年际变化（</a:t>
            </a:r>
            <a:r>
              <a:rPr lang="en-US" altLang="zh-CN" b="1" dirty="0">
                <a:solidFill>
                  <a:schemeClr val="tx1"/>
                </a:solidFill>
              </a:rPr>
              <a:t>2000-2014</a:t>
            </a:r>
            <a:r>
              <a:rPr lang="zh-CN" altLang="en-US" b="1" dirty="0">
                <a:solidFill>
                  <a:schemeClr val="tx1"/>
                </a:solidFill>
              </a:rPr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15762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640960" cy="49997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两种集合预测方法对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5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月份日平均降水的预报能力（</a:t>
            </a:r>
            <a:r>
              <a:rPr lang="en-US" altLang="zh-CN" sz="2400" b="1" dirty="0">
                <a:solidFill>
                  <a:schemeClr val="tx1"/>
                </a:solidFill>
              </a:rPr>
              <a:t>T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CC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20077" r="13187" b="57741"/>
          <a:stretch/>
        </p:blipFill>
        <p:spPr bwMode="auto">
          <a:xfrm>
            <a:off x="611947" y="1268760"/>
            <a:ext cx="4520631" cy="216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056" y="184308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</a:t>
            </a:r>
            <a:r>
              <a:rPr lang="zh-CN" altLang="en-US" b="1" dirty="0" smtClean="0">
                <a:solidFill>
                  <a:srgbClr val="FF0000"/>
                </a:solidFill>
              </a:rPr>
              <a:t>方法提高了</a:t>
            </a:r>
            <a:r>
              <a:rPr lang="en-US" altLang="zh-CN" b="1" dirty="0" smtClean="0">
                <a:solidFill>
                  <a:srgbClr val="FF0000"/>
                </a:solidFill>
              </a:rPr>
              <a:t>16</a:t>
            </a:r>
            <a:r>
              <a:rPr lang="zh-CN" altLang="en-US" b="1" dirty="0" smtClean="0">
                <a:solidFill>
                  <a:srgbClr val="FF0000"/>
                </a:solidFill>
              </a:rPr>
              <a:t>天内亚洲北部降水的预测技巧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436510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 </a:t>
            </a:r>
            <a:r>
              <a:rPr lang="zh-CN" altLang="en-US" b="1" dirty="0" smtClean="0">
                <a:solidFill>
                  <a:srgbClr val="FF0000"/>
                </a:solidFill>
              </a:rPr>
              <a:t>提高了</a:t>
            </a:r>
            <a:r>
              <a:rPr lang="en-US" altLang="zh-CN" b="1" dirty="0" smtClean="0">
                <a:solidFill>
                  <a:srgbClr val="FF0000"/>
                </a:solidFill>
              </a:rPr>
              <a:t>20</a:t>
            </a:r>
            <a:r>
              <a:rPr lang="zh-CN" altLang="en-US" b="1" dirty="0" smtClean="0">
                <a:solidFill>
                  <a:srgbClr val="FF0000"/>
                </a:solidFill>
              </a:rPr>
              <a:t>天内西太平洋降水的预测技巧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63482" r="22061" b="15068"/>
          <a:stretch/>
        </p:blipFill>
        <p:spPr bwMode="auto">
          <a:xfrm>
            <a:off x="755576" y="3797740"/>
            <a:ext cx="3888432" cy="209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3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49997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两种集合预测方法对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5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月份日平均气温的预报能力（</a:t>
            </a:r>
            <a:r>
              <a:rPr lang="en-US" altLang="zh-CN" sz="2400" b="1" dirty="0">
                <a:solidFill>
                  <a:schemeClr val="tx1"/>
                </a:solidFill>
              </a:rPr>
              <a:t>T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CC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7008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</a:t>
            </a:r>
            <a:r>
              <a:rPr lang="zh-CN" altLang="en-US" b="1" dirty="0" smtClean="0">
                <a:solidFill>
                  <a:srgbClr val="FF0000"/>
                </a:solidFill>
              </a:rPr>
              <a:t>方法提高了</a:t>
            </a:r>
            <a:r>
              <a:rPr lang="en-US" altLang="zh-CN" b="1" dirty="0" smtClean="0">
                <a:solidFill>
                  <a:srgbClr val="FF0000"/>
                </a:solidFill>
              </a:rPr>
              <a:t>19</a:t>
            </a:r>
            <a:r>
              <a:rPr lang="zh-CN" altLang="en-US" b="1" dirty="0" smtClean="0">
                <a:solidFill>
                  <a:srgbClr val="FF0000"/>
                </a:solidFill>
              </a:rPr>
              <a:t>天内亚洲南部气温的预测技巧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407707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BGM</a:t>
            </a:r>
            <a:r>
              <a:rPr lang="zh-CN" altLang="en-US" b="1" dirty="0" smtClean="0">
                <a:solidFill>
                  <a:srgbClr val="FF0000"/>
                </a:solidFill>
              </a:rPr>
              <a:t>方法提高了</a:t>
            </a:r>
            <a:r>
              <a:rPr lang="en-US" altLang="zh-CN" b="1" dirty="0" smtClean="0">
                <a:solidFill>
                  <a:srgbClr val="FF0000"/>
                </a:solidFill>
              </a:rPr>
              <a:t>11</a:t>
            </a:r>
            <a:r>
              <a:rPr lang="zh-CN" altLang="en-US" b="1" dirty="0" smtClean="0">
                <a:solidFill>
                  <a:srgbClr val="FF0000"/>
                </a:solidFill>
              </a:rPr>
              <a:t>天内华北气温的预测技巧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t="18796" r="19877" b="38255"/>
          <a:stretch/>
        </p:blipFill>
        <p:spPr bwMode="auto">
          <a:xfrm>
            <a:off x="611560" y="908720"/>
            <a:ext cx="3907693" cy="440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3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08112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</a:rPr>
              <a:t>小结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39552" y="1124744"/>
            <a:ext cx="7704856" cy="5112568"/>
          </a:xfrm>
        </p:spPr>
        <p:txBody>
          <a:bodyPr>
            <a:noAutofit/>
          </a:bodyPr>
          <a:lstStyle/>
          <a:p>
            <a:pPr marL="288000">
              <a:buFont typeface="Wingdings" pitchFamily="2" charset="2"/>
              <a:buChar char="l"/>
            </a:pPr>
            <a:r>
              <a:rPr lang="zh-CN" altLang="en-US" sz="2000" b="1" dirty="0" smtClean="0"/>
              <a:t>利用</a:t>
            </a:r>
            <a:r>
              <a:rPr lang="en-US" altLang="zh-CN" sz="2000" b="1" dirty="0" smtClean="0"/>
              <a:t>BCC-CSM2-MR</a:t>
            </a:r>
            <a:r>
              <a:rPr lang="zh-CN" altLang="en-US" sz="2000" b="1" dirty="0" smtClean="0"/>
              <a:t>模式建立</a:t>
            </a:r>
            <a:r>
              <a:rPr lang="en-US" altLang="zh-CN" sz="2000" b="1" dirty="0" smtClean="0"/>
              <a:t>BGM</a:t>
            </a:r>
            <a:r>
              <a:rPr lang="zh-CN" altLang="en-US" sz="2000" b="1" dirty="0" smtClean="0"/>
              <a:t>初值方法集合预测系统，针对大气要素</a:t>
            </a:r>
            <a:r>
              <a:rPr lang="en-US" altLang="zh-CN" sz="2000" b="1" dirty="0" smtClean="0"/>
              <a:t>U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V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T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Q</a:t>
            </a:r>
            <a:r>
              <a:rPr lang="zh-CN" altLang="en-US" sz="2000" b="1" dirty="0" smtClean="0"/>
              <a:t>实施扰动，产生初值，开展了</a:t>
            </a:r>
            <a:r>
              <a:rPr lang="en-US" altLang="zh-CN" sz="2000" b="1" dirty="0" smtClean="0"/>
              <a:t>2000-2014</a:t>
            </a:r>
            <a:r>
              <a:rPr lang="zh-CN" altLang="en-US" sz="2000" b="1" dirty="0" smtClean="0"/>
              <a:t>年的集合回报试验；</a:t>
            </a:r>
            <a:endParaRPr lang="en-US" altLang="zh-CN" sz="2000" b="1" dirty="0" smtClean="0"/>
          </a:p>
          <a:p>
            <a:pPr marL="288000">
              <a:buFont typeface="Wingdings" pitchFamily="2" charset="2"/>
              <a:buChar char="l"/>
            </a:pPr>
            <a:r>
              <a:rPr lang="en-US" altLang="zh-CN" sz="2000" b="1" dirty="0" smtClean="0"/>
              <a:t>BGM</a:t>
            </a:r>
            <a:r>
              <a:rPr lang="zh-CN" altLang="en-US" sz="2000" b="1" dirty="0" smtClean="0"/>
              <a:t>集合方法提高了起报一月内（</a:t>
            </a: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月）的</a:t>
            </a:r>
            <a:r>
              <a:rPr lang="zh-CN" altLang="en-US" sz="2000" b="1" dirty="0"/>
              <a:t>预测</a:t>
            </a:r>
            <a:r>
              <a:rPr lang="zh-CN" altLang="en-US" sz="2000" b="1" dirty="0" smtClean="0"/>
              <a:t>技巧，降水和气温的</a:t>
            </a:r>
            <a:r>
              <a:rPr lang="en-US" altLang="zh-CN" sz="2000" b="1" dirty="0" smtClean="0"/>
              <a:t>ACC</a:t>
            </a:r>
            <a:r>
              <a:rPr lang="zh-CN" altLang="en-US" sz="2000" b="1" dirty="0" smtClean="0"/>
              <a:t>技巧</a:t>
            </a:r>
            <a:r>
              <a:rPr lang="zh-CN" altLang="en-US" sz="2000" b="1" dirty="0" smtClean="0"/>
              <a:t>在</a:t>
            </a:r>
            <a:r>
              <a:rPr lang="zh-CN" altLang="en-US" sz="2000" b="1" dirty="0" smtClean="0"/>
              <a:t>亚洲北部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/>
              <a:t>华北、西太平洋有明显提高，</a:t>
            </a:r>
            <a:r>
              <a:rPr lang="en-US" altLang="zh-CN" sz="2000" b="1" dirty="0" smtClean="0"/>
              <a:t>500hPa</a:t>
            </a:r>
            <a:r>
              <a:rPr lang="zh-CN" altLang="en-US" sz="2000" b="1" dirty="0" smtClean="0"/>
              <a:t>位势高度和低层纬向风的</a:t>
            </a:r>
            <a:r>
              <a:rPr lang="en-US" altLang="zh-CN" sz="2000" b="1" dirty="0" smtClean="0"/>
              <a:t>ACC</a:t>
            </a:r>
            <a:r>
              <a:rPr lang="zh-CN" altLang="en-US" sz="2000" b="1" dirty="0" smtClean="0"/>
              <a:t>技巧在欧亚大陆有明显提升；</a:t>
            </a:r>
            <a:endParaRPr lang="en-US" altLang="zh-CN" sz="2000" b="1" dirty="0" smtClean="0"/>
          </a:p>
          <a:p>
            <a:pPr marL="13680" indent="0">
              <a:buNone/>
            </a:pPr>
            <a:endParaRPr lang="en-US" altLang="zh-CN" sz="2000" b="1" dirty="0" smtClean="0"/>
          </a:p>
          <a:p>
            <a:pPr marL="13680" indent="0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下一步工作：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13680" indent="0">
              <a:buNone/>
            </a:pPr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将已有成果整理成文（吴利负责方法介绍，辛晓歌负责图和正文结果）</a:t>
            </a:r>
            <a:endParaRPr lang="en-US" altLang="zh-CN" sz="2000" b="1" dirty="0"/>
          </a:p>
          <a:p>
            <a:pPr marL="13680" indent="0">
              <a:buNone/>
            </a:pPr>
            <a:r>
              <a:rPr lang="en-US" altLang="zh-CN" sz="2000" b="1" dirty="0" smtClean="0"/>
              <a:t>2.</a:t>
            </a:r>
            <a:r>
              <a:rPr lang="zh-CN" altLang="en-US" sz="2000" b="1" dirty="0" smtClean="0"/>
              <a:t>开展针对</a:t>
            </a:r>
            <a:r>
              <a:rPr lang="en-US" altLang="zh-CN" sz="2000" b="1" dirty="0" smtClean="0"/>
              <a:t>SST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BGM</a:t>
            </a:r>
            <a:r>
              <a:rPr lang="zh-CN" altLang="en-US" sz="2000" b="1" dirty="0" smtClean="0"/>
              <a:t>扰动试验</a:t>
            </a:r>
            <a:endParaRPr lang="en-US" altLang="zh-CN" sz="2000" b="1" dirty="0" smtClean="0"/>
          </a:p>
          <a:p>
            <a:pPr marL="13680" indent="0">
              <a:buNone/>
            </a:pPr>
            <a:endParaRPr lang="en-US" altLang="zh-CN" sz="2000" dirty="0"/>
          </a:p>
          <a:p>
            <a:pPr marL="13680" indent="0">
              <a:buNone/>
            </a:pPr>
            <a:endParaRPr lang="en-US" altLang="zh-CN" sz="2000" dirty="0" smtClean="0"/>
          </a:p>
          <a:p>
            <a:pPr marL="13680" indent="0">
              <a:buNone/>
            </a:pPr>
            <a:endParaRPr lang="zh-CN" altLang="en-US" sz="2000" dirty="0"/>
          </a:p>
          <a:p>
            <a:pPr marL="288000">
              <a:buFont typeface="Wingdings" pitchFamily="2" charset="2"/>
              <a:buChar char="l"/>
            </a:pPr>
            <a:endParaRPr lang="zh-CN" altLang="zh-CN" sz="1400" dirty="0"/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05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060848"/>
            <a:ext cx="7467600" cy="1143000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1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专题预期目标</a:t>
            </a:r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3960813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b="1" smtClean="0"/>
              <a:t>基于</a:t>
            </a:r>
            <a:r>
              <a:rPr lang="en-US" altLang="zh-CN" b="1" smtClean="0"/>
              <a:t>BCC-CSM</a:t>
            </a:r>
            <a:r>
              <a:rPr lang="zh-CN" altLang="en-US" b="1" smtClean="0"/>
              <a:t>气候模式开展的多种初值集合试验，研究模式初值集合方法对年际和年代际气候预测效果的影响，为无缝隙集合预测系统选取有效的集合方法。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58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467600" cy="706090"/>
          </a:xfrm>
        </p:spPr>
        <p:txBody>
          <a:bodyPr>
            <a:normAutofit fontScale="90000"/>
          </a:bodyPr>
          <a:lstStyle/>
          <a:p>
            <a:r>
              <a:rPr lang="zh-CN" altLang="en-US" sz="4400" b="1" dirty="0" smtClean="0">
                <a:solidFill>
                  <a:schemeClr val="tx1"/>
                </a:solidFill>
              </a:rPr>
              <a:t>初始扰动集合方法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3528" y="1268760"/>
            <a:ext cx="7467600" cy="4873752"/>
          </a:xfrm>
        </p:spPr>
        <p:txBody>
          <a:bodyPr>
            <a:normAutofit fontScale="85000" lnSpcReduction="10000"/>
          </a:bodyPr>
          <a:lstStyle/>
          <a:p>
            <a:pPr>
              <a:buFont typeface="Wingdings 2" pitchFamily="18" charset="2"/>
              <a:buNone/>
            </a:pPr>
            <a:r>
              <a:rPr lang="zh-CN" altLang="en-US" sz="3200" b="1" dirty="0" smtClean="0">
                <a:solidFill>
                  <a:srgbClr val="000099"/>
                </a:solidFill>
              </a:rPr>
              <a:t>（</a:t>
            </a:r>
            <a:r>
              <a:rPr lang="en-US" altLang="zh-CN" sz="32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3200" b="1" dirty="0" smtClean="0">
                <a:solidFill>
                  <a:srgbClr val="000099"/>
                </a:solidFill>
              </a:rPr>
              <a:t>）</a:t>
            </a:r>
            <a:r>
              <a:rPr lang="zh-CN" altLang="en-US" sz="3200" b="1" dirty="0">
                <a:solidFill>
                  <a:srgbClr val="000099"/>
                </a:solidFill>
              </a:rPr>
              <a:t>滞后平均法</a:t>
            </a:r>
            <a:r>
              <a:rPr lang="en-US" altLang="zh-CN" sz="3200" b="1" dirty="0">
                <a:solidFill>
                  <a:srgbClr val="000099"/>
                </a:solidFill>
              </a:rPr>
              <a:t>LAF</a:t>
            </a:r>
          </a:p>
          <a:p>
            <a:pPr>
              <a:buFont typeface="Wingdings 2" pitchFamily="18" charset="2"/>
              <a:buNone/>
            </a:pPr>
            <a:r>
              <a:rPr lang="en-US" altLang="zh-CN" b="1" dirty="0"/>
              <a:t>   </a:t>
            </a:r>
            <a:r>
              <a:rPr lang="zh-CN" altLang="en-US" b="1" dirty="0"/>
              <a:t>利用滞后的不同时间初值作为模式预报，同一时段的预报结果加起来进行平均 （</a:t>
            </a:r>
            <a:r>
              <a:rPr lang="en-US" altLang="zh-CN" b="1" dirty="0"/>
              <a:t>Hoffman and </a:t>
            </a:r>
            <a:r>
              <a:rPr lang="en-US" altLang="zh-CN" b="1" dirty="0" err="1"/>
              <a:t>Kalnay</a:t>
            </a:r>
            <a:r>
              <a:rPr lang="en-US" altLang="zh-CN" b="1" dirty="0"/>
              <a:t>, 1983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</a:rPr>
              <a:t>优点：充分利用历史观测的信息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</a:rPr>
              <a:t>缺点：发散程度</a:t>
            </a:r>
            <a:r>
              <a:rPr lang="zh-CN" altLang="en-US" b="1" dirty="0" smtClean="0">
                <a:solidFill>
                  <a:srgbClr val="C00000"/>
                </a:solidFill>
              </a:rPr>
              <a:t>较小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C00000"/>
                </a:solidFill>
              </a:rPr>
              <a:t>应用：中国，日本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zh-CN" altLang="en-US" b="1" dirty="0">
              <a:solidFill>
                <a:srgbClr val="C0000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zh-CN" altLang="en-US" sz="2800" b="1" dirty="0" smtClean="0">
                <a:solidFill>
                  <a:srgbClr val="000099"/>
                </a:solidFill>
              </a:rPr>
              <a:t>（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</a:rPr>
              <a:t>增长模繁殖法</a:t>
            </a:r>
            <a:r>
              <a:rPr lang="en-US" altLang="zh-CN" sz="2800" b="1" dirty="0">
                <a:solidFill>
                  <a:srgbClr val="000099"/>
                </a:solidFill>
              </a:rPr>
              <a:t>BGM</a:t>
            </a:r>
          </a:p>
          <a:p>
            <a:pPr>
              <a:buFont typeface="Wingdings 2" pitchFamily="18" charset="2"/>
              <a:buNone/>
            </a:pPr>
            <a:r>
              <a:rPr lang="zh-CN" altLang="en-US" dirty="0"/>
              <a:t>   客观分析场上叠加随机扰动，进行预报，将控制预报减去扰动预报的差值调整后，作为下一次计算的扰动量，如此循环反复使用，最终形成初始场 （</a:t>
            </a:r>
            <a:r>
              <a:rPr lang="en-US" altLang="zh-CN" dirty="0" err="1"/>
              <a:t>Kalnay</a:t>
            </a:r>
            <a:r>
              <a:rPr lang="en-US" altLang="zh-CN" dirty="0"/>
              <a:t> and </a:t>
            </a:r>
            <a:r>
              <a:rPr lang="en-US" altLang="zh-CN" dirty="0" err="1"/>
              <a:t>Toth</a:t>
            </a:r>
            <a:r>
              <a:rPr lang="en-US" altLang="zh-CN" dirty="0"/>
              <a:t>, 1991)</a:t>
            </a:r>
            <a:r>
              <a:rPr lang="zh-CN" altLang="en-US" dirty="0" smtClean="0"/>
              <a:t>。、</a:t>
            </a:r>
            <a:endParaRPr lang="en-US" altLang="zh-CN" dirty="0" smtClean="0"/>
          </a:p>
          <a:p>
            <a:pPr>
              <a:buFont typeface="Wingdings 2" pitchFamily="18" charset="2"/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   优点：容易捕获分析误差，扰动结构与模式大气结果相协调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C00000"/>
                </a:solidFill>
              </a:rPr>
              <a:t>应用：美国，日本，南非，加拿大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1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研究内容：将</a:t>
            </a:r>
            <a:r>
              <a:rPr lang="en-US" altLang="zh-CN" b="1" dirty="0" smtClean="0">
                <a:solidFill>
                  <a:schemeClr val="tx1"/>
                </a:solidFill>
              </a:rPr>
              <a:t>BGM</a:t>
            </a:r>
            <a:r>
              <a:rPr lang="zh-CN" altLang="en-US" b="1" dirty="0" smtClean="0">
                <a:solidFill>
                  <a:schemeClr val="tx1"/>
                </a:solidFill>
              </a:rPr>
              <a:t>初值集合方法应用于</a:t>
            </a:r>
            <a:r>
              <a:rPr lang="en-US" altLang="zh-CN" b="1" dirty="0" smtClean="0">
                <a:solidFill>
                  <a:schemeClr val="tx1"/>
                </a:solidFill>
              </a:rPr>
              <a:t>BCC-CSM</a:t>
            </a:r>
            <a:r>
              <a:rPr lang="zh-CN" altLang="en-US" b="1" dirty="0" smtClean="0">
                <a:solidFill>
                  <a:schemeClr val="tx1"/>
                </a:solidFill>
              </a:rPr>
              <a:t>模式集合预报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980928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模式版本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BCC-CSM2-MR</a:t>
            </a:r>
          </a:p>
          <a:p>
            <a:r>
              <a:rPr lang="zh-CN" altLang="en-US" sz="2800" b="1" dirty="0" smtClean="0"/>
              <a:t>试验预测试验</a:t>
            </a:r>
            <a:r>
              <a:rPr lang="zh-CN" altLang="en-US" sz="2800" dirty="0" smtClean="0">
                <a:sym typeface="Wingdings" panose="05000000000000000000" pitchFamily="2" charset="2"/>
              </a:rPr>
              <a:t>：</a:t>
            </a:r>
            <a:r>
              <a:rPr lang="en-US" altLang="zh-CN" sz="2800" dirty="0" smtClean="0"/>
              <a:t>BGM</a:t>
            </a:r>
            <a:r>
              <a:rPr lang="zh-CN" altLang="en-US" sz="2800" dirty="0" smtClean="0"/>
              <a:t>初始扰动方法</a:t>
            </a:r>
            <a:endParaRPr lang="en-US" altLang="zh-CN" sz="2800" dirty="0" smtClean="0"/>
          </a:p>
          <a:p>
            <a:r>
              <a:rPr lang="zh-CN" altLang="en-US" sz="2800" b="1" dirty="0" smtClean="0"/>
              <a:t>回报时间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2000-2014</a:t>
            </a:r>
            <a:r>
              <a:rPr lang="zh-CN" altLang="en-US" sz="2800" dirty="0" smtClean="0"/>
              <a:t>年每年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日起始预测，至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30</a:t>
            </a:r>
            <a:r>
              <a:rPr lang="zh-CN" altLang="en-US" sz="2800" dirty="0" smtClean="0"/>
              <a:t>日</a:t>
            </a:r>
            <a:endParaRPr lang="en-US" altLang="zh-CN" sz="2800" dirty="0" smtClean="0"/>
          </a:p>
          <a:p>
            <a:r>
              <a:rPr lang="zh-CN" altLang="en-US" sz="2800" dirty="0"/>
              <a:t>样本</a:t>
            </a:r>
            <a:r>
              <a:rPr lang="zh-CN" altLang="en-US" sz="2800" dirty="0" smtClean="0"/>
              <a:t>数：</a:t>
            </a:r>
            <a:r>
              <a:rPr lang="en-US" altLang="zh-CN" sz="2800" dirty="0" smtClean="0"/>
              <a:t>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1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63408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/>
              <a:t>BGM</a:t>
            </a:r>
            <a:r>
              <a:rPr lang="zh-CN" altLang="en-US" sz="4000" dirty="0"/>
              <a:t>集合预报方案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53" y="980728"/>
            <a:ext cx="4032448" cy="229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eeding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2"/>
          <a:stretch/>
        </p:blipFill>
        <p:spPr bwMode="auto">
          <a:xfrm>
            <a:off x="4935234" y="3356992"/>
            <a:ext cx="3250834" cy="338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365263" y="746353"/>
            <a:ext cx="4206737" cy="4554855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Times New Roman" panose="02020603050405020304" pitchFamily="18" charset="0"/>
              <a:buChar char="─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─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扰动要素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pPr>
              <a:buFont typeface="Times New Roman" panose="02020603050405020304" pitchFamily="18" charset="0"/>
              <a:buChar char="─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初始小扰动的引入（随机扰动，取正负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de-DE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─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天周期繁殖循环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─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准饱和繁殖时段（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天）</a:t>
            </a:r>
            <a:endParaRPr lang="de-DE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─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降尺度分析 （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rescaling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</a:p>
          <a:p>
            <a:pPr>
              <a:buFont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其中：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zh-CN" altLang="de-D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是初始模均方根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</a:p>
          <a:p>
            <a:pPr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是输出模的均方根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46353" y="3933056"/>
          <a:ext cx="3458845" cy="43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6" imgW="1841500" imgH="228600" progId="Equation.KSEE3">
                  <p:embed/>
                </p:oleObj>
              </mc:Choice>
              <mc:Fallback>
                <p:oleObj r:id="rId6" imgW="1841500" imgH="2286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353" y="3933056"/>
                        <a:ext cx="3458845" cy="43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>
            <p:extLst/>
          </p:nvPr>
        </p:nvGraphicFramePr>
        <p:xfrm>
          <a:off x="827584" y="5111660"/>
          <a:ext cx="654050" cy="379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8" imgW="492760" imgH="313055" progId="Equation.KSEE3">
                  <p:embed/>
                </p:oleObj>
              </mc:Choice>
              <mc:Fallback>
                <p:oleObj r:id="rId8" imgW="492760" imgH="313055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7584" y="5111660"/>
                        <a:ext cx="654050" cy="379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>
            <p:extLst/>
          </p:nvPr>
        </p:nvGraphicFramePr>
        <p:xfrm>
          <a:off x="811074" y="5525087"/>
          <a:ext cx="687070" cy="41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10" imgW="620395" imgH="309245" progId="Equation.KSEE3">
                  <p:embed/>
                </p:oleObj>
              </mc:Choice>
              <mc:Fallback>
                <p:oleObj r:id="rId10" imgW="620395" imgH="309245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1074" y="5525087"/>
                        <a:ext cx="687070" cy="41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6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31992" r="3099" b="24667"/>
          <a:stretch/>
        </p:blipFill>
        <p:spPr bwMode="auto">
          <a:xfrm>
            <a:off x="107504" y="836712"/>
            <a:ext cx="8658239" cy="600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67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2000-2014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及差异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2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1779" r="1377" b="25128"/>
          <a:stretch/>
        </p:blipFill>
        <p:spPr bwMode="auto">
          <a:xfrm>
            <a:off x="179512" y="880800"/>
            <a:ext cx="8640960" cy="59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67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2000-2014</a:t>
            </a:r>
            <a:r>
              <a:rPr lang="zh-CN" altLang="en-US" dirty="0" smtClean="0"/>
              <a:t>年夏季（</a:t>
            </a:r>
            <a:r>
              <a:rPr lang="en-US" altLang="zh-CN" dirty="0"/>
              <a:t>JJA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及差异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5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467600" cy="346050"/>
          </a:xfrm>
        </p:spPr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chemeClr val="tx1"/>
                </a:solidFill>
              </a:rPr>
              <a:t>BGM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和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LAF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预测的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TCC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技巧及</a:t>
            </a:r>
            <a:r>
              <a:rPr lang="zh-CN" altLang="en-US" sz="2400" b="1" dirty="0">
                <a:solidFill>
                  <a:schemeClr val="tx1"/>
                </a:solidFill>
              </a:rPr>
              <a:t>差异（</a:t>
            </a:r>
            <a:r>
              <a:rPr lang="en-US" altLang="zh-CN" sz="2400" b="1" dirty="0">
                <a:solidFill>
                  <a:schemeClr val="tx1"/>
                </a:solidFill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</a:rPr>
              <a:t>月）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4" b="47945"/>
          <a:stretch/>
        </p:blipFill>
        <p:spPr bwMode="auto">
          <a:xfrm>
            <a:off x="755576" y="771740"/>
            <a:ext cx="7776864" cy="469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56533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1C4"/>
                </a:solidFill>
              </a:rPr>
              <a:t>BGM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2674" y="58068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1C4"/>
                </a:solidFill>
              </a:rPr>
              <a:t>LAF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54813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1C4"/>
                </a:solidFill>
              </a:rPr>
              <a:t>BGM-LAF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19675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41C4"/>
                </a:solidFill>
              </a:rPr>
              <a:t>降水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372" y="271371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41C4"/>
                </a:solidFill>
              </a:rPr>
              <a:t>地表气温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8997" y="5589240"/>
            <a:ext cx="529399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BGM</a:t>
            </a:r>
            <a:r>
              <a:rPr lang="zh-CN" altLang="en-US" b="1" dirty="0" smtClean="0"/>
              <a:t>方法提高的预测技巧有</a:t>
            </a:r>
            <a:r>
              <a:rPr lang="en-US" altLang="zh-CN" b="1" dirty="0" smtClean="0"/>
              <a:t>:</a:t>
            </a:r>
          </a:p>
          <a:p>
            <a:r>
              <a:rPr lang="zh-CN" altLang="en-US" b="1" dirty="0" smtClean="0"/>
              <a:t>降水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FF0000"/>
                </a:solidFill>
              </a:rPr>
              <a:t>亚洲北部、华北、西太平洋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气温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FF0000"/>
                </a:solidFill>
              </a:rPr>
              <a:t>亚洲南部、华北、西太平洋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7" b="19081"/>
          <a:stretch/>
        </p:blipFill>
        <p:spPr bwMode="auto">
          <a:xfrm>
            <a:off x="211838" y="0"/>
            <a:ext cx="8964488" cy="566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5412" y="206084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1C4"/>
                </a:solidFill>
              </a:rPr>
              <a:t>U850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5412" y="34290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41C4"/>
                </a:solidFill>
              </a:rPr>
              <a:t>Z500</a:t>
            </a:r>
            <a:endParaRPr lang="zh-CN" altLang="en-US" b="1" dirty="0">
              <a:solidFill>
                <a:srgbClr val="0041C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7550" y="5589240"/>
            <a:ext cx="529399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BGM</a:t>
            </a:r>
            <a:r>
              <a:rPr lang="zh-CN" altLang="en-US" b="1" dirty="0" smtClean="0"/>
              <a:t>方法提高的预测技巧有</a:t>
            </a:r>
            <a:r>
              <a:rPr lang="en-US" altLang="zh-CN" b="1" dirty="0" smtClean="0"/>
              <a:t>:</a:t>
            </a:r>
          </a:p>
          <a:p>
            <a:r>
              <a:rPr lang="zh-CN" altLang="en-US" b="1" dirty="0" smtClean="0"/>
              <a:t>环流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FF0000"/>
                </a:solidFill>
              </a:rPr>
              <a:t>欧亚大陆</a:t>
            </a:r>
            <a:r>
              <a:rPr lang="en-US" altLang="zh-CN" b="1" dirty="0" smtClean="0">
                <a:solidFill>
                  <a:srgbClr val="FF0000"/>
                </a:solidFill>
              </a:rPr>
              <a:t>500hPa</a:t>
            </a:r>
            <a:r>
              <a:rPr lang="zh-CN" altLang="en-US" b="1" dirty="0" smtClean="0">
                <a:solidFill>
                  <a:srgbClr val="FF0000"/>
                </a:solidFill>
              </a:rPr>
              <a:t>位势高度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和低层纬向风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0041C4"/>
                </a:solidFill>
              </a:rPr>
              <a:t>但未能提高夏季</a:t>
            </a:r>
            <a:r>
              <a:rPr lang="en-US" altLang="zh-CN" b="1" dirty="0" smtClean="0">
                <a:solidFill>
                  <a:srgbClr val="0041C4"/>
                </a:solidFill>
              </a:rPr>
              <a:t>JJA</a:t>
            </a:r>
            <a:r>
              <a:rPr lang="zh-CN" altLang="en-US" b="1" dirty="0" smtClean="0">
                <a:solidFill>
                  <a:srgbClr val="0041C4"/>
                </a:solidFill>
              </a:rPr>
              <a:t>的预测技巧（图略）</a:t>
            </a:r>
            <a:endParaRPr lang="en-US" altLang="zh-CN" b="1" dirty="0">
              <a:solidFill>
                <a:srgbClr val="0041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31118</TotalTime>
  <Words>697</Words>
  <Application>Microsoft Office PowerPoint</Application>
  <PresentationFormat>全屏显示(4:3)</PresentationFormat>
  <Paragraphs>72</Paragraphs>
  <Slides>16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凸显</vt:lpstr>
      <vt:lpstr>Equation.KSEE3</vt:lpstr>
      <vt:lpstr>PowerPoint 演示文稿</vt:lpstr>
      <vt:lpstr>专题预期目标</vt:lpstr>
      <vt:lpstr>初始扰动集合方法</vt:lpstr>
      <vt:lpstr>研究内容：将BGM初值集合方法应用于BCC-CSM模式集合预报</vt:lpstr>
      <vt:lpstr>BGM集合预报方案</vt:lpstr>
      <vt:lpstr>2000-2014年5月RMSE及差异</vt:lpstr>
      <vt:lpstr>2000-2014年夏季（JJA）RMSE及差异</vt:lpstr>
      <vt:lpstr>BGM和LAF预测的TCC技巧及差异（5月）</vt:lpstr>
      <vt:lpstr>PowerPoint 演示文稿</vt:lpstr>
      <vt:lpstr>2000-2014年夏季（JJA） ACC技巧及差异</vt:lpstr>
      <vt:lpstr>预测的5月区域平均降水年际变化（2000-2014年）</vt:lpstr>
      <vt:lpstr>预测的5月区域平均气温年际变化（2000-2014年）</vt:lpstr>
      <vt:lpstr>两种集合预测方法对5月份日平均降水的预报能力（TCC）</vt:lpstr>
      <vt:lpstr>两种集合预测方法对5月份日平均气温的预报能力（TCC）</vt:lpstr>
      <vt:lpstr>小结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Mac</dc:creator>
  <cp:lastModifiedBy>xinxiaoge</cp:lastModifiedBy>
  <cp:revision>330</cp:revision>
  <cp:lastPrinted>2018-04-13T03:43:34Z</cp:lastPrinted>
  <dcterms:created xsi:type="dcterms:W3CDTF">2015-06-04T06:36:49Z</dcterms:created>
  <dcterms:modified xsi:type="dcterms:W3CDTF">2018-07-09T03:30:31Z</dcterms:modified>
</cp:coreProperties>
</file>